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36"/>
  </p:notesMasterIdLst>
  <p:handoutMasterIdLst>
    <p:handoutMasterId r:id="rId37"/>
  </p:handoutMasterIdLst>
  <p:sldIdLst>
    <p:sldId id="533" r:id="rId2"/>
    <p:sldId id="714" r:id="rId3"/>
    <p:sldId id="715" r:id="rId4"/>
    <p:sldId id="701" r:id="rId5"/>
    <p:sldId id="702" r:id="rId6"/>
    <p:sldId id="703" r:id="rId7"/>
    <p:sldId id="704" r:id="rId8"/>
    <p:sldId id="716" r:id="rId9"/>
    <p:sldId id="581" r:id="rId10"/>
    <p:sldId id="717" r:id="rId11"/>
    <p:sldId id="668" r:id="rId12"/>
    <p:sldId id="634" r:id="rId13"/>
    <p:sldId id="697" r:id="rId14"/>
    <p:sldId id="698" r:id="rId15"/>
    <p:sldId id="700" r:id="rId16"/>
    <p:sldId id="727" r:id="rId17"/>
    <p:sldId id="728" r:id="rId18"/>
    <p:sldId id="729" r:id="rId19"/>
    <p:sldId id="706" r:id="rId20"/>
    <p:sldId id="709" r:id="rId21"/>
    <p:sldId id="707" r:id="rId22"/>
    <p:sldId id="710" r:id="rId23"/>
    <p:sldId id="711" r:id="rId24"/>
    <p:sldId id="708" r:id="rId25"/>
    <p:sldId id="699" r:id="rId26"/>
    <p:sldId id="730" r:id="rId27"/>
    <p:sldId id="712" r:id="rId28"/>
    <p:sldId id="713" r:id="rId29"/>
    <p:sldId id="731" r:id="rId30"/>
    <p:sldId id="732" r:id="rId31"/>
    <p:sldId id="733" r:id="rId32"/>
    <p:sldId id="734" r:id="rId33"/>
    <p:sldId id="718" r:id="rId34"/>
    <p:sldId id="725" r:id="rId35"/>
  </p:sldIdLst>
  <p:sldSz cx="9144000" cy="6858000" type="screen4x3"/>
  <p:notesSz cx="6708775" cy="97742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宋体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宋体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宋体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9">
          <p15:clr>
            <a:srgbClr val="A4A3A4"/>
          </p15:clr>
        </p15:guide>
        <p15:guide id="2" pos="211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FF"/>
    <a:srgbClr val="00FF00"/>
    <a:srgbClr val="66FF66"/>
    <a:srgbClr val="FFFFCC"/>
    <a:srgbClr val="CCFFCC"/>
    <a:srgbClr val="CCFFFF"/>
    <a:srgbClr val="CCECFF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08" autoAdjust="0"/>
    <p:restoredTop sz="90929"/>
  </p:normalViewPr>
  <p:slideViewPr>
    <p:cSldViewPr>
      <p:cViewPr varScale="1">
        <p:scale>
          <a:sx n="85" d="100"/>
          <a:sy n="85" d="100"/>
        </p:scale>
        <p:origin x="1200" y="26"/>
      </p:cViewPr>
      <p:guideLst>
        <p:guide orient="horz" pos="144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36636"/>
    </p:cViewPr>
  </p:sorterViewPr>
  <p:notesViewPr>
    <p:cSldViewPr>
      <p:cViewPr varScale="1">
        <p:scale>
          <a:sx n="83" d="100"/>
          <a:sy n="83" d="100"/>
        </p:scale>
        <p:origin x="-1866" y="-90"/>
      </p:cViewPr>
      <p:guideLst>
        <p:guide orient="horz" pos="3079"/>
        <p:guide pos="211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>
            <a:extLst>
              <a:ext uri="{FF2B5EF4-FFF2-40B4-BE49-F238E27FC236}">
                <a16:creationId xmlns:a16="http://schemas.microsoft.com/office/drawing/2014/main" id="{D176726F-C8F3-4915-8D5F-D4C51A064BB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82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014" tIns="45007" rIns="90014" bIns="45007" numCol="1" anchor="t" anchorCtr="0" compatLnSpc="1">
            <a:prstTxWarp prst="textNoShape">
              <a:avLst/>
            </a:prstTxWarp>
          </a:bodyPr>
          <a:lstStyle>
            <a:lvl1pPr defTabSz="900113" eaLnBrk="0" hangingPunct="0">
              <a:defRPr sz="12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1427" name="Rectangle 3">
            <a:extLst>
              <a:ext uri="{FF2B5EF4-FFF2-40B4-BE49-F238E27FC236}">
                <a16:creationId xmlns:a16="http://schemas.microsoft.com/office/drawing/2014/main" id="{10A585DF-4186-4C18-91B7-3DF68002430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2063" y="0"/>
            <a:ext cx="2925762" cy="482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014" tIns="45007" rIns="90014" bIns="45007" numCol="1" anchor="t" anchorCtr="0" compatLnSpc="1">
            <a:prstTxWarp prst="textNoShape">
              <a:avLst/>
            </a:prstTxWarp>
          </a:bodyPr>
          <a:lstStyle>
            <a:lvl1pPr algn="r" defTabSz="900113" eaLnBrk="0" hangingPunct="0">
              <a:defRPr sz="12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1428" name="Rectangle 4">
            <a:extLst>
              <a:ext uri="{FF2B5EF4-FFF2-40B4-BE49-F238E27FC236}">
                <a16:creationId xmlns:a16="http://schemas.microsoft.com/office/drawing/2014/main" id="{03D9A49E-5938-446B-A6D9-23DA9B37C4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07513"/>
            <a:ext cx="2924175" cy="482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014" tIns="45007" rIns="90014" bIns="45007" numCol="1" anchor="b" anchorCtr="0" compatLnSpc="1">
            <a:prstTxWarp prst="textNoShape">
              <a:avLst/>
            </a:prstTxWarp>
          </a:bodyPr>
          <a:lstStyle>
            <a:lvl1pPr defTabSz="900113" eaLnBrk="0" hangingPunct="0">
              <a:defRPr sz="12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1429" name="Rectangle 5">
            <a:extLst>
              <a:ext uri="{FF2B5EF4-FFF2-40B4-BE49-F238E27FC236}">
                <a16:creationId xmlns:a16="http://schemas.microsoft.com/office/drawing/2014/main" id="{8D6162B7-ECE7-4CB3-80DB-FC5DA113197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2063" y="9307513"/>
            <a:ext cx="2925762" cy="482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014" tIns="45007" rIns="90014" bIns="45007" numCol="1" anchor="b" anchorCtr="0" compatLnSpc="1">
            <a:prstTxWarp prst="textNoShape">
              <a:avLst/>
            </a:prstTxWarp>
          </a:bodyPr>
          <a:lstStyle>
            <a:lvl1pPr algn="r" defTabSz="900113" eaLnBrk="0" hangingPunct="0"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696F05F-D35A-174D-9014-6CB236AB479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4DF6AFB7-C417-4099-8276-6220BDCD03D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06713" cy="4889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534" tIns="45768" rIns="91534" bIns="45768" numCol="1" anchor="t" anchorCtr="0" compatLnSpc="1">
            <a:prstTxWarp prst="textNoShape">
              <a:avLst/>
            </a:prstTxWarp>
          </a:bodyPr>
          <a:lstStyle>
            <a:lvl1pPr defTabSz="915988" eaLnBrk="0" hangingPunct="0">
              <a:defRPr sz="12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49B1E778-F317-463D-9700-7CC38981B53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02063" y="0"/>
            <a:ext cx="2906712" cy="4889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534" tIns="45768" rIns="91534" bIns="45768" numCol="1" anchor="t" anchorCtr="0" compatLnSpc="1">
            <a:prstTxWarp prst="textNoShape">
              <a:avLst/>
            </a:prstTxWarp>
          </a:bodyPr>
          <a:lstStyle>
            <a:lvl1pPr algn="r" defTabSz="915988" eaLnBrk="0" hangingPunct="0">
              <a:defRPr sz="12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33425"/>
            <a:ext cx="4887913" cy="36655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8373" name="Rectangle 5">
            <a:extLst>
              <a:ext uri="{FF2B5EF4-FFF2-40B4-BE49-F238E27FC236}">
                <a16:creationId xmlns:a16="http://schemas.microsoft.com/office/drawing/2014/main" id="{6CA204BA-E150-4989-82BE-16189CF0AD6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3763" y="4641850"/>
            <a:ext cx="4921250" cy="4398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534" tIns="45768" rIns="91534" bIns="457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58374" name="Rectangle 6">
            <a:extLst>
              <a:ext uri="{FF2B5EF4-FFF2-40B4-BE49-F238E27FC236}">
                <a16:creationId xmlns:a16="http://schemas.microsoft.com/office/drawing/2014/main" id="{6905A2D4-E4D1-4011-A225-49F875CC744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85288"/>
            <a:ext cx="2906713" cy="4889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534" tIns="45768" rIns="91534" bIns="45768" numCol="1" anchor="b" anchorCtr="0" compatLnSpc="1">
            <a:prstTxWarp prst="textNoShape">
              <a:avLst/>
            </a:prstTxWarp>
          </a:bodyPr>
          <a:lstStyle>
            <a:lvl1pPr defTabSz="915988" eaLnBrk="0" hangingPunct="0">
              <a:defRPr sz="12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375" name="Rectangle 7">
            <a:extLst>
              <a:ext uri="{FF2B5EF4-FFF2-40B4-BE49-F238E27FC236}">
                <a16:creationId xmlns:a16="http://schemas.microsoft.com/office/drawing/2014/main" id="{63CBBBE1-4E95-485D-9C4D-72CDE2C150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2063" y="9285288"/>
            <a:ext cx="2906712" cy="4889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534" tIns="45768" rIns="91534" bIns="45768" numCol="1" anchor="b" anchorCtr="0" compatLnSpc="1">
            <a:prstTxWarp prst="textNoShape">
              <a:avLst/>
            </a:prstTxWarp>
          </a:bodyPr>
          <a:lstStyle>
            <a:lvl1pPr algn="r" defTabSz="915988" eaLnBrk="0" hangingPunct="0"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FE16FE5-D9DC-8749-9C1C-1EF8F75B602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556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66725" algn="l" defTabSz="9556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35038" algn="l" defTabSz="9556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401763" algn="l" defTabSz="9556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70075" algn="l" defTabSz="9556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2250" y="457200"/>
            <a:ext cx="1885950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457200"/>
            <a:ext cx="550545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8">
            <a:extLst>
              <a:ext uri="{FF2B5EF4-FFF2-40B4-BE49-F238E27FC236}">
                <a16:creationId xmlns:a16="http://schemas.microsoft.com/office/drawing/2014/main" id="{6AD9D671-0B18-46B6-A238-02D79585A3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85238" y="6426200"/>
            <a:ext cx="144462" cy="431800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矩形 99">
            <a:extLst>
              <a:ext uri="{FF2B5EF4-FFF2-40B4-BE49-F238E27FC236}">
                <a16:creationId xmlns:a16="http://schemas.microsoft.com/office/drawing/2014/main" id="{8AFD98A8-EE5C-4085-97D3-66150B3083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4938" y="6426200"/>
            <a:ext cx="144462" cy="431800"/>
          </a:xfrm>
          <a:prstGeom prst="rect">
            <a:avLst/>
          </a:prstGeom>
          <a:solidFill>
            <a:srgbClr val="00517A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600" y="404664"/>
            <a:ext cx="7543800" cy="914400"/>
          </a:xfrm>
        </p:spPr>
        <p:txBody>
          <a:bodyPr/>
          <a:lstStyle>
            <a:lvl1pPr>
              <a:defRPr baseline="0">
                <a:ea typeface="华文仿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ea typeface="华文仿宋" panose="02010600040101010101" pitchFamily="2" charset="-122"/>
              </a:defRPr>
            </a:lvl1pPr>
            <a:lvl2pPr>
              <a:defRPr baseline="0">
                <a:ea typeface="华文仿宋" panose="02010600040101010101" pitchFamily="2" charset="-122"/>
              </a:defRPr>
            </a:lvl2pPr>
            <a:lvl3pPr>
              <a:defRPr baseline="0">
                <a:ea typeface="华文仿宋" panose="02010600040101010101" pitchFamily="2" charset="-122"/>
              </a:defRPr>
            </a:lvl3pPr>
            <a:lvl4pPr>
              <a:defRPr baseline="0">
                <a:ea typeface="华文仿宋" panose="02010600040101010101" pitchFamily="2" charset="-122"/>
              </a:defRPr>
            </a:lvl4pPr>
            <a:lvl5pPr>
              <a:defRPr baseline="0">
                <a:ea typeface="华文仿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DD43437-5ABF-4EFB-AC62-EE28A6452A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E5D4483-5525-45EB-AB3B-81B7D2EDB1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0ECF8B3-07AC-4A4C-9E72-7216D88469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676400"/>
            <a:ext cx="36957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676400"/>
            <a:ext cx="36957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Times New Roman" panose="02020603050405020304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Times New Roman" panose="02020603050405020304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Times New Roman" panose="02020603050405020304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457200"/>
            <a:ext cx="7543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76400"/>
            <a:ext cx="7543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31" name="Rectangle 13">
            <a:extLst>
              <a:ext uri="{FF2B5EF4-FFF2-40B4-BE49-F238E27FC236}">
                <a16:creationId xmlns:a16="http://schemas.microsoft.com/office/drawing/2014/main" id="{7043BDA5-7862-4516-BDAB-3C72979AE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5" y="425450"/>
            <a:ext cx="8574088" cy="11731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1032" name="Rectangle 14">
            <a:extLst>
              <a:ext uri="{FF2B5EF4-FFF2-40B4-BE49-F238E27FC236}">
                <a16:creationId xmlns:a16="http://schemas.microsoft.com/office/drawing/2014/main" id="{E8E72EE0-53E5-45C6-8C32-B21BC5327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6477000"/>
            <a:ext cx="390525" cy="30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D0823A63-CB2B-3145-B379-73DFE6648968}" type="slidenum">
              <a:rPr lang="zh-CN" altLang="en-US" sz="1400" smtClean="0">
                <a:solidFill>
                  <a:schemeClr val="tx2"/>
                </a:solidFill>
              </a:rPr>
              <a:pPr>
                <a:defRPr/>
              </a:pPr>
              <a:t>‹#›</a:t>
            </a:fld>
            <a:endParaRPr lang="en-US" altLang="zh-CN" sz="12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1033" name="Picture 15" descr="ict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3838"/>
            <a:ext cx="3505200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7">
            <a:extLst>
              <a:ext uri="{FF2B5EF4-FFF2-40B4-BE49-F238E27FC236}">
                <a16:creationId xmlns:a16="http://schemas.microsoft.com/office/drawing/2014/main" id="{B7CB346E-8718-4A9B-86FE-775B0EBBAAC3}"/>
              </a:ext>
            </a:extLst>
          </p:cNvPr>
          <p:cNvSpPr>
            <a:spLocks noChangeArrowheads="1"/>
          </p:cNvSpPr>
          <p:nvPr/>
        </p:nvSpPr>
        <p:spPr bwMode="gray">
          <a:xfrm>
            <a:off x="917575" y="133985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defRPr/>
            </a:pPr>
            <a:endParaRPr kumimoji="1" lang="zh-CN" altLang="en-US">
              <a:latin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5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125000"/>
        <a:buChar char="•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Monotype Sorts" charset="2"/>
        <a:buChar char="ä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125000"/>
        <a:buFont typeface="Wingdings" charset="2"/>
        <a:buChar char="§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charset="2"/>
        <a:buChar char="v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charset="2"/>
        <a:buChar char="Ø"/>
        <a:defRPr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pitchFamily="2" charset="2"/>
        <a:buChar char="Ø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pitchFamily="2" charset="2"/>
        <a:buChar char="Ø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pitchFamily="2" charset="2"/>
        <a:buChar char="Ø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pitchFamily="2" charset="2"/>
        <a:buChar char="Ø"/>
        <a:defRPr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carch.ac.cn/~huimin/main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7C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charset="2"/>
              <a:buChar char="§"/>
              <a:defRPr sz="2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v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30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5123" name="Group 3"/>
          <p:cNvGrpSpPr>
            <a:grpSpLocks/>
          </p:cNvGrpSpPr>
          <p:nvPr/>
        </p:nvGrpSpPr>
        <p:grpSpPr bwMode="auto">
          <a:xfrm>
            <a:off x="3578225" y="1989138"/>
            <a:ext cx="2894013" cy="4748212"/>
            <a:chOff x="0" y="-404946"/>
            <a:chExt cx="2893858" cy="3560589"/>
          </a:xfrm>
        </p:grpSpPr>
        <p:sp>
          <p:nvSpPr>
            <p:cNvPr id="5131" name="矩形 14"/>
            <p:cNvSpPr>
              <a:spLocks noChangeArrowheads="1"/>
            </p:cNvSpPr>
            <p:nvPr/>
          </p:nvSpPr>
          <p:spPr bwMode="auto">
            <a:xfrm rot="2700000">
              <a:off x="648276" y="910061"/>
              <a:ext cx="2503541" cy="1987623"/>
            </a:xfrm>
            <a:prstGeom prst="rect">
              <a:avLst/>
            </a:prstGeom>
            <a:gradFill rotWithShape="1">
              <a:gsLst>
                <a:gs pos="0">
                  <a:srgbClr val="00517A"/>
                </a:gs>
                <a:gs pos="20000">
                  <a:srgbClr val="00517A"/>
                </a:gs>
                <a:gs pos="100000">
                  <a:srgbClr val="00517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063DE8"/>
                </a:buClr>
                <a:buSzPct val="125000"/>
                <a:buChar char="•"/>
                <a:defRPr sz="26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63DE8"/>
                </a:buClr>
                <a:buSzPct val="70000"/>
                <a:buFont typeface="Monotype Sorts" charset="2"/>
                <a:buChar char="ä"/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63DE8"/>
                </a:buClr>
                <a:buSzPct val="125000"/>
                <a:buFont typeface="Wingdings" charset="2"/>
                <a:buChar char="§"/>
                <a:defRPr sz="22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charset="2"/>
                <a:buChar char="v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3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132" name="椭圆 11"/>
            <p:cNvSpPr>
              <a:spLocks noChangeArrowheads="1"/>
            </p:cNvSpPr>
            <p:nvPr/>
          </p:nvSpPr>
          <p:spPr bwMode="auto">
            <a:xfrm>
              <a:off x="0" y="-404946"/>
              <a:ext cx="1987623" cy="1987623"/>
            </a:xfrm>
            <a:prstGeom prst="ellipse">
              <a:avLst/>
            </a:prstGeom>
            <a:solidFill>
              <a:srgbClr val="00B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063DE8"/>
                </a:buClr>
                <a:buSzPct val="125000"/>
                <a:buChar char="•"/>
                <a:defRPr sz="26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63DE8"/>
                </a:buClr>
                <a:buSzPct val="70000"/>
                <a:buFont typeface="Monotype Sorts" charset="2"/>
                <a:buChar char="ä"/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63DE8"/>
                </a:buClr>
                <a:buSzPct val="125000"/>
                <a:buFont typeface="Wingdings" charset="2"/>
                <a:buChar char="§"/>
                <a:defRPr sz="22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charset="2"/>
                <a:buChar char="v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3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133" name="椭圆 13"/>
            <p:cNvSpPr>
              <a:spLocks noChangeArrowheads="1"/>
            </p:cNvSpPr>
            <p:nvPr/>
          </p:nvSpPr>
          <p:spPr bwMode="auto">
            <a:xfrm>
              <a:off x="137272" y="-404946"/>
              <a:ext cx="1713078" cy="1713078"/>
            </a:xfrm>
            <a:prstGeom prst="ellipse">
              <a:avLst/>
            </a:prstGeom>
            <a:solidFill>
              <a:srgbClr val="008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063DE8"/>
                </a:buClr>
                <a:buSzPct val="125000"/>
                <a:buChar char="•"/>
                <a:defRPr sz="26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63DE8"/>
                </a:buClr>
                <a:buSzPct val="70000"/>
                <a:buFont typeface="Monotype Sorts" charset="2"/>
                <a:buChar char="ä"/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63DE8"/>
                </a:buClr>
                <a:buSzPct val="125000"/>
                <a:buFont typeface="Wingdings" charset="2"/>
                <a:buChar char="§"/>
                <a:defRPr sz="22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charset="2"/>
                <a:buChar char="v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30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5124" name="矩形 15"/>
          <p:cNvSpPr>
            <a:spLocks noChangeArrowheads="1"/>
          </p:cNvSpPr>
          <p:nvPr/>
        </p:nvSpPr>
        <p:spPr bwMode="auto">
          <a:xfrm>
            <a:off x="0" y="906463"/>
            <a:ext cx="914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charset="2"/>
              <a:buChar char="§"/>
              <a:defRPr sz="2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v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编译原理研讨课：</a:t>
            </a:r>
            <a:r>
              <a:rPr lang="en-US" altLang="zh-CN" sz="4000" b="1" dirty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PR00</a:t>
            </a:r>
            <a:r>
              <a:rPr lang="en-US" altLang="zh-Hans" sz="4000" b="1" dirty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2</a:t>
            </a:r>
            <a:endParaRPr lang="zh-CN" altLang="en-US" sz="4000" b="1" dirty="0">
              <a:solidFill>
                <a:schemeClr val="bg1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5125" name="矩形 18"/>
          <p:cNvSpPr>
            <a:spLocks noChangeArrowheads="1"/>
          </p:cNvSpPr>
          <p:nvPr/>
        </p:nvSpPr>
        <p:spPr bwMode="auto">
          <a:xfrm>
            <a:off x="0" y="5084763"/>
            <a:ext cx="9144000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charset="2"/>
              <a:buChar char="§"/>
              <a:defRPr sz="2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v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chemeClr val="bg1"/>
                </a:solidFill>
                <a:latin typeface="仿宋" charset="-122"/>
                <a:ea typeface="仿宋" charset="-122"/>
              </a:rPr>
              <a:t>崔慧敏</a:t>
            </a:r>
            <a:endParaRPr lang="en-US" altLang="zh-CN" sz="2800">
              <a:solidFill>
                <a:schemeClr val="bg1"/>
              </a:solidFill>
              <a:latin typeface="仿宋" charset="-122"/>
              <a:ea typeface="仿宋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仿宋" charset="-122"/>
                <a:ea typeface="仿宋" charset="-122"/>
              </a:rPr>
              <a:t>cuihm@ict.ac.cn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u="sng">
                <a:solidFill>
                  <a:srgbClr val="00FF00"/>
                </a:solidFill>
                <a:latin typeface="Arial" charset="0"/>
                <a:hlinkClick r:id="rId2"/>
              </a:rPr>
              <a:t>http://www.carch.ac.cn/~huimin/main.html</a:t>
            </a:r>
            <a:endParaRPr lang="en-US" altLang="zh-CN" sz="2400" u="sng">
              <a:solidFill>
                <a:srgbClr val="00FF00"/>
              </a:solidFill>
              <a:latin typeface="Arial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u="sng">
                <a:solidFill>
                  <a:srgbClr val="00FF00"/>
                </a:solidFill>
                <a:latin typeface="Arial" charset="0"/>
              </a:rPr>
              <a:t>助教：赵家程 </a:t>
            </a:r>
            <a:r>
              <a:rPr lang="en-US" altLang="zh-CN" sz="2400" u="sng">
                <a:solidFill>
                  <a:srgbClr val="00FF00"/>
                </a:solidFill>
                <a:latin typeface="Arial" charset="0"/>
              </a:rPr>
              <a:t>zhaojiacheng@ict.ac.cn</a:t>
            </a:r>
          </a:p>
        </p:txBody>
      </p:sp>
      <p:sp>
        <p:nvSpPr>
          <p:cNvPr id="5126" name="矩形 20"/>
          <p:cNvSpPr>
            <a:spLocks noChangeArrowheads="1"/>
          </p:cNvSpPr>
          <p:nvPr/>
        </p:nvSpPr>
        <p:spPr bwMode="auto">
          <a:xfrm>
            <a:off x="0" y="2228850"/>
            <a:ext cx="144463" cy="2400300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charset="2"/>
              <a:buChar char="§"/>
              <a:defRPr sz="2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v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3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127" name="矩形 24"/>
          <p:cNvSpPr>
            <a:spLocks noChangeArrowheads="1"/>
          </p:cNvSpPr>
          <p:nvPr/>
        </p:nvSpPr>
        <p:spPr bwMode="auto">
          <a:xfrm>
            <a:off x="139700" y="2228850"/>
            <a:ext cx="144463" cy="2400300"/>
          </a:xfrm>
          <a:prstGeom prst="rect">
            <a:avLst/>
          </a:prstGeom>
          <a:solidFill>
            <a:srgbClr val="005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charset="2"/>
              <a:buChar char="§"/>
              <a:defRPr sz="2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v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3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128" name="矩形 25"/>
          <p:cNvSpPr>
            <a:spLocks noChangeArrowheads="1"/>
          </p:cNvSpPr>
          <p:nvPr/>
        </p:nvSpPr>
        <p:spPr bwMode="auto">
          <a:xfrm>
            <a:off x="8870950" y="2228850"/>
            <a:ext cx="144463" cy="2400300"/>
          </a:xfrm>
          <a:prstGeom prst="rect">
            <a:avLst/>
          </a:prstGeom>
          <a:solidFill>
            <a:srgbClr val="005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charset="2"/>
              <a:buChar char="§"/>
              <a:defRPr sz="2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v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3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129" name="矩形 26"/>
          <p:cNvSpPr>
            <a:spLocks noChangeArrowheads="1"/>
          </p:cNvSpPr>
          <p:nvPr/>
        </p:nvSpPr>
        <p:spPr bwMode="auto">
          <a:xfrm>
            <a:off x="9012238" y="2228850"/>
            <a:ext cx="144462" cy="2400300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charset="2"/>
              <a:buChar char="§"/>
              <a:defRPr sz="2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v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3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5130" name="图片 249"/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1989138"/>
            <a:ext cx="197167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C7744-4784-426D-9D62-235CFB25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896000-073E-4D4B-A1CF-1A0D7DF9A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语言扩展</a:t>
            </a:r>
            <a:r>
              <a:rPr lang="en-US" altLang="zh-CN" dirty="0"/>
              <a:t>Element Wise</a:t>
            </a:r>
            <a:r>
              <a:rPr lang="zh-CN" altLang="en-US" dirty="0"/>
              <a:t>操作</a:t>
            </a:r>
            <a:endParaRPr lang="en-US" altLang="zh-CN" dirty="0"/>
          </a:p>
          <a:p>
            <a:r>
              <a:rPr lang="en-US" altLang="zh-CN" dirty="0"/>
              <a:t>PR003</a:t>
            </a:r>
            <a:r>
              <a:rPr lang="zh-CN" altLang="en-US" dirty="0"/>
              <a:t>要求</a:t>
            </a:r>
            <a:endParaRPr lang="en-US" altLang="zh-CN" dirty="0"/>
          </a:p>
          <a:p>
            <a:r>
              <a:rPr lang="en-US" altLang="zh-CN" dirty="0">
                <a:solidFill>
                  <a:srgbClr val="FFC000"/>
                </a:solidFill>
              </a:rPr>
              <a:t>PR003</a:t>
            </a:r>
            <a:r>
              <a:rPr lang="zh-CN" altLang="en-US" dirty="0">
                <a:solidFill>
                  <a:srgbClr val="FFC000"/>
                </a:solidFill>
              </a:rPr>
              <a:t>实现提示</a:t>
            </a:r>
          </a:p>
        </p:txBody>
      </p:sp>
    </p:spTree>
    <p:extLst>
      <p:ext uri="{BB962C8B-B14F-4D97-AF65-F5344CB8AC3E}">
        <p14:creationId xmlns:p14="http://schemas.microsoft.com/office/powerpoint/2010/main" val="3111796739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1535-8F92-2645-A268-C67EC0C14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代码生成流程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CAFE9-3B14-2B4E-AE50-9D72701C5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76400"/>
            <a:ext cx="7543800" cy="4848944"/>
          </a:xfrm>
        </p:spPr>
        <p:txBody>
          <a:bodyPr/>
          <a:lstStyle/>
          <a:p>
            <a:r>
              <a:rPr lang="en-US" altLang="zh-Hans" dirty="0"/>
              <a:t>Clang</a:t>
            </a:r>
            <a:r>
              <a:rPr lang="zh-Hans" altLang="en-US" dirty="0"/>
              <a:t>：</a:t>
            </a:r>
            <a:r>
              <a:rPr lang="en-US" altLang="zh-Hans" dirty="0"/>
              <a:t>clang 1.c</a:t>
            </a:r>
          </a:p>
          <a:p>
            <a:pPr lvl="1"/>
            <a:r>
              <a:rPr lang="zh-Hans" altLang="en-US" dirty="0">
                <a:solidFill>
                  <a:srgbClr val="FF0000"/>
                </a:solidFill>
              </a:rPr>
              <a:t>前端：</a:t>
            </a:r>
            <a:r>
              <a:rPr lang="en-US" altLang="zh-Hans" dirty="0" err="1">
                <a:solidFill>
                  <a:srgbClr val="FF0000"/>
                </a:solidFill>
              </a:rPr>
              <a:t>libclang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(1.c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-&gt;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1.s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(In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LLVM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IR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format))</a:t>
            </a:r>
          </a:p>
          <a:p>
            <a:pPr lvl="1"/>
            <a:r>
              <a:rPr lang="zh-Hans" altLang="en-US" dirty="0"/>
              <a:t>优化：</a:t>
            </a:r>
            <a:r>
              <a:rPr lang="en-US" altLang="zh-Hans" dirty="0"/>
              <a:t>opt</a:t>
            </a:r>
            <a:r>
              <a:rPr lang="zh-Hans" altLang="en-US" dirty="0"/>
              <a:t> </a:t>
            </a:r>
            <a:r>
              <a:rPr lang="en-US" altLang="zh-Hans" dirty="0"/>
              <a:t>(1.s</a:t>
            </a:r>
            <a:r>
              <a:rPr lang="zh-Hans" altLang="en-US" dirty="0"/>
              <a:t> </a:t>
            </a:r>
            <a:r>
              <a:rPr lang="en-US" altLang="zh-Hans" dirty="0"/>
              <a:t>-&gt;</a:t>
            </a:r>
            <a:r>
              <a:rPr lang="zh-Hans" altLang="en-US" dirty="0"/>
              <a:t> </a:t>
            </a:r>
            <a:r>
              <a:rPr lang="en-US" altLang="zh-Hans" dirty="0"/>
              <a:t>1.ll</a:t>
            </a:r>
            <a:r>
              <a:rPr lang="zh-Hans" altLang="en-US" dirty="0"/>
              <a:t> </a:t>
            </a:r>
            <a:r>
              <a:rPr lang="en-US" altLang="zh-Hans" dirty="0"/>
              <a:t>)</a:t>
            </a:r>
          </a:p>
          <a:p>
            <a:pPr lvl="1"/>
            <a:r>
              <a:rPr lang="zh-Hans" altLang="en-US" dirty="0"/>
              <a:t>代码生成： </a:t>
            </a:r>
            <a:r>
              <a:rPr lang="en-US" altLang="zh-Hans" dirty="0" err="1"/>
              <a:t>llc</a:t>
            </a:r>
            <a:r>
              <a:rPr lang="en-US" altLang="zh-Hans" dirty="0"/>
              <a:t> (1.ll -&gt; 1.s (In machine assembly))</a:t>
            </a:r>
          </a:p>
          <a:p>
            <a:pPr lvl="1"/>
            <a:r>
              <a:rPr lang="zh-Hans" altLang="en-US" dirty="0"/>
              <a:t>汇编器：</a:t>
            </a:r>
            <a:r>
              <a:rPr lang="en-US" altLang="zh-Hans" dirty="0"/>
              <a:t>as (1.s -&gt; 1.o)</a:t>
            </a:r>
          </a:p>
          <a:p>
            <a:pPr lvl="1"/>
            <a:r>
              <a:rPr lang="zh-Hans" altLang="en-US" dirty="0"/>
              <a:t>链接器：</a:t>
            </a:r>
            <a:r>
              <a:rPr lang="en-US" altLang="zh-Hans" dirty="0" err="1"/>
              <a:t>ld</a:t>
            </a:r>
            <a:r>
              <a:rPr lang="en-US" altLang="zh-Hans" dirty="0"/>
              <a:t> (or </a:t>
            </a:r>
            <a:r>
              <a:rPr lang="en-US" altLang="zh-Hans" dirty="0" err="1"/>
              <a:t>lld</a:t>
            </a:r>
            <a:r>
              <a:rPr lang="en-US" altLang="zh-Hans" dirty="0"/>
              <a:t>) (1.o -&gt; </a:t>
            </a:r>
            <a:r>
              <a:rPr lang="en-US" altLang="zh-Hans" dirty="0" err="1"/>
              <a:t>a.out</a:t>
            </a:r>
            <a:r>
              <a:rPr lang="en-US" altLang="zh-Hans" dirty="0"/>
              <a:t>)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55593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712" y="1484784"/>
            <a:ext cx="5454338" cy="4495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44208" y="6381328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2-Hal-Finkel-LLVM-2017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93522171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FF24-21AD-244D-A9D4-5108683D5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代码生成流程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1CF38-0832-F14F-9CCC-50DAB6A6D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ans" dirty="0"/>
              <a:t>Clang</a:t>
            </a:r>
            <a:r>
              <a:rPr lang="zh-Hans" altLang="en-US" dirty="0"/>
              <a:t>：</a:t>
            </a:r>
            <a:r>
              <a:rPr lang="en-US" altLang="zh-Hans" dirty="0"/>
              <a:t>clang 1.c</a:t>
            </a:r>
          </a:p>
          <a:p>
            <a:pPr lvl="1"/>
            <a:r>
              <a:rPr lang="zh-Hans" altLang="en-US" dirty="0">
                <a:solidFill>
                  <a:srgbClr val="FF0000"/>
                </a:solidFill>
              </a:rPr>
              <a:t>前端：</a:t>
            </a:r>
            <a:r>
              <a:rPr lang="en-US" altLang="zh-Hans" dirty="0" err="1">
                <a:solidFill>
                  <a:srgbClr val="FF0000"/>
                </a:solidFill>
              </a:rPr>
              <a:t>libclang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(1.c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-&gt;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1.s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(In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LLVM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IR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format))</a:t>
            </a:r>
          </a:p>
          <a:p>
            <a:pPr lvl="2"/>
            <a:r>
              <a:rPr lang="zh-CN" altLang="en-US" dirty="0"/>
              <a:t>首先构建</a:t>
            </a:r>
            <a:r>
              <a:rPr lang="en-US" altLang="zh-CN" dirty="0"/>
              <a:t>AST</a:t>
            </a:r>
          </a:p>
          <a:p>
            <a:pPr lvl="2"/>
            <a:r>
              <a:rPr lang="zh-CN" altLang="en-US" dirty="0"/>
              <a:t>然后由</a:t>
            </a:r>
            <a:r>
              <a:rPr lang="en-US" altLang="zh-CN" dirty="0"/>
              <a:t>AST</a:t>
            </a:r>
            <a:r>
              <a:rPr lang="zh-CN" altLang="en-US" dirty="0"/>
              <a:t>生成</a:t>
            </a:r>
            <a:r>
              <a:rPr lang="en-US" altLang="zh-CN" dirty="0"/>
              <a:t>LLVM</a:t>
            </a:r>
            <a:r>
              <a:rPr lang="zh-Hans" altLang="en-US" dirty="0"/>
              <a:t> </a:t>
            </a:r>
            <a:r>
              <a:rPr lang="en-US" altLang="zh-Hans" dirty="0"/>
              <a:t>IR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08709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736F3-AD9E-C448-A0E2-D1504C39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LLVM</a:t>
            </a:r>
            <a:r>
              <a:rPr lang="zh-Hans" altLang="en-US" dirty="0"/>
              <a:t> </a:t>
            </a:r>
            <a:r>
              <a:rPr lang="en-US" altLang="zh-Hans" dirty="0"/>
              <a:t>IR</a:t>
            </a:r>
            <a:r>
              <a:rPr lang="zh-Hans" altLang="en-US" dirty="0"/>
              <a:t>： 源代码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9C5465-C7E9-6949-B91E-3588335BA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664" y="2132856"/>
            <a:ext cx="55499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9901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9539-04D8-A44D-ADFB-A2DA7B30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LLV</a:t>
            </a:r>
            <a:r>
              <a:rPr lang="en-US" altLang="zh-Hans" dirty="0"/>
              <a:t>M</a:t>
            </a:r>
            <a:r>
              <a:rPr lang="zh-Hans" altLang="en-US" dirty="0"/>
              <a:t> </a:t>
            </a:r>
            <a:r>
              <a:rPr lang="en-US" altLang="zh-Hans" dirty="0"/>
              <a:t>IR:</a:t>
            </a:r>
            <a:r>
              <a:rPr lang="zh-Hans" altLang="en-US" dirty="0"/>
              <a:t> </a:t>
            </a:r>
            <a:r>
              <a:rPr lang="en-US" altLang="zh-Hans" dirty="0"/>
              <a:t>AST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BCCF13-8DBE-E64A-B37D-E529730EF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6423" y="1676400"/>
            <a:ext cx="3919754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45690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681B2-EAAA-164B-92A1-F52E2DE8B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LLV</a:t>
            </a:r>
            <a:r>
              <a:rPr lang="en-US" altLang="zh-Hans" dirty="0"/>
              <a:t>M</a:t>
            </a:r>
            <a:r>
              <a:rPr lang="zh-Hans" altLang="en-US" dirty="0"/>
              <a:t> </a:t>
            </a:r>
            <a:r>
              <a:rPr lang="en-US" altLang="zh-Hans" dirty="0"/>
              <a:t>IR:</a:t>
            </a:r>
            <a:r>
              <a:rPr lang="zh-Hans" altLang="en-US" dirty="0"/>
              <a:t> </a:t>
            </a:r>
            <a:r>
              <a:rPr lang="en-US" altLang="zh-Hans" dirty="0"/>
              <a:t>AST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CFF4D-8F35-A24F-8AC1-7090EF0B4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D557E-1D61-E44C-9AFA-F3F830337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6" y="0"/>
            <a:ext cx="8985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87590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750D-398E-6F45-BD77-2A9C776E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LLVM</a:t>
            </a:r>
            <a:r>
              <a:rPr lang="zh-Hans" altLang="en-US" dirty="0"/>
              <a:t> </a:t>
            </a:r>
            <a:r>
              <a:rPr lang="en-US" altLang="zh-Hans" dirty="0"/>
              <a:t>IR</a:t>
            </a:r>
            <a:r>
              <a:rPr lang="zh-Hans" altLang="en-US" dirty="0"/>
              <a:t> 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CAE56-224E-0548-96D3-6E41E2113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31EF0-39BC-074D-9655-5084F5695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0716"/>
            <a:ext cx="9144000" cy="1231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3ED4DC-9966-BF4F-8479-10B2C8297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5538"/>
            <a:ext cx="9144000" cy="282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21566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C0C90-2BCE-AA46-AB7E-5FA4F1A7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81BEC-20A9-164A-ABF6-CD0369551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D64A0-ED06-1B48-90DF-3B1079EA4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80"/>
            <a:ext cx="9144000" cy="546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43796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0B334-5BB6-7B43-9B16-DF748916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代码生成流程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3AD832-0C14-EA47-B5A5-F8A41F556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1238825"/>
            <a:ext cx="7543800" cy="859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79AB43-2E73-C446-8325-9ECFEFB1E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224" y="2052253"/>
            <a:ext cx="4292600" cy="116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0996D5-0763-9C41-9E29-0A20C7406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50" y="2996952"/>
            <a:ext cx="8547100" cy="2171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2F017-9BCD-A749-92B0-B9BC079EE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5168652"/>
            <a:ext cx="6527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53675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C7744-4784-426D-9D62-235CFB25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896000-073E-4D4B-A1CF-1A0D7DF9A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语言扩展</a:t>
            </a:r>
            <a:r>
              <a:rPr lang="en-US" altLang="zh-CN" dirty="0"/>
              <a:t>Element Wise</a:t>
            </a:r>
            <a:r>
              <a:rPr lang="zh-CN" altLang="en-US" dirty="0"/>
              <a:t>操作</a:t>
            </a:r>
            <a:endParaRPr lang="en-US" altLang="zh-CN" dirty="0"/>
          </a:p>
          <a:p>
            <a:r>
              <a:rPr lang="en-US" altLang="zh-CN" dirty="0"/>
              <a:t>PR003</a:t>
            </a:r>
            <a:r>
              <a:rPr lang="zh-CN" altLang="en-US" dirty="0"/>
              <a:t>要求</a:t>
            </a:r>
            <a:endParaRPr lang="en-US" altLang="zh-CN" dirty="0"/>
          </a:p>
          <a:p>
            <a:r>
              <a:rPr lang="en-US" altLang="zh-CN" dirty="0"/>
              <a:t>PR003</a:t>
            </a:r>
            <a:r>
              <a:rPr lang="zh-CN" altLang="en-US" dirty="0"/>
              <a:t>实现提示</a:t>
            </a:r>
          </a:p>
        </p:txBody>
      </p:sp>
    </p:spTree>
    <p:extLst>
      <p:ext uri="{BB962C8B-B14F-4D97-AF65-F5344CB8AC3E}">
        <p14:creationId xmlns:p14="http://schemas.microsoft.com/office/powerpoint/2010/main" val="2964226326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57778-26A3-644C-A963-9ADF3EE8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17B3B1-09C6-7245-BFBD-7464A5AB8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647" y="1988840"/>
            <a:ext cx="7543800" cy="358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11430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ECB64-1D08-4A4D-8022-9B1E0F633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95BFB-A274-9340-8566-E7E4CFEEA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D889B-B815-B940-9D25-A75770F3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1" y="764704"/>
            <a:ext cx="9144000" cy="571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82738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03E9C-95CA-A442-888E-328C9F12E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53CF1-86C5-E548-A74C-FB1DCB75F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8C0F3C-A32C-3845-B230-E83596D95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473"/>
            <a:ext cx="9144000" cy="369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19055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FE8A-5CAA-9A4B-A998-3A428CD5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5DB0A-CAA5-7B46-AE3D-A920F08C4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49F01-7B00-D641-8830-0B0A20A3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680"/>
            <a:ext cx="9144000" cy="508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60777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1731-6481-CF42-92E4-8EFD3F1F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61C262-2761-C243-B105-AD9AD1C4C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688" y="1124744"/>
            <a:ext cx="584752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88838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59AE-8A48-A445-B18D-E4928E51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代码生成流程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322FD-6ECD-9441-B776-E0374B177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典型的语句的处理：</a:t>
            </a:r>
            <a:endParaRPr lang="en-US" altLang="zh-CN" dirty="0"/>
          </a:p>
          <a:p>
            <a:pPr lvl="1"/>
            <a:r>
              <a:rPr lang="zh-CN" altLang="en-US" dirty="0"/>
              <a:t>变量声明：以</a:t>
            </a:r>
            <a:r>
              <a:rPr lang="en-US" altLang="zh-CN" dirty="0" err="1"/>
              <a:t>int</a:t>
            </a:r>
            <a:r>
              <a:rPr lang="en-US" altLang="zh-CN" dirty="0"/>
              <a:t> a[10]</a:t>
            </a:r>
            <a:r>
              <a:rPr lang="zh-CN" altLang="en-US" dirty="0"/>
              <a:t>为例</a:t>
            </a:r>
            <a:endParaRPr lang="en-US" altLang="zh-CN" dirty="0"/>
          </a:p>
          <a:p>
            <a:r>
              <a:rPr lang="en-US" dirty="0"/>
              <a:t>clang/lib/</a:t>
            </a:r>
            <a:r>
              <a:rPr lang="en-US" dirty="0" err="1"/>
              <a:t>CodeGen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19116529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8DA15-5F47-464C-9E47-0D14391C9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变量声明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1FC2-A618-B04E-86BC-CEC6C94CE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a[10]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A58BC-F8B4-8242-80A7-16A61EDE5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" y="2276872"/>
            <a:ext cx="9144000" cy="243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34911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81C3C-F68B-9D4B-B513-31DB6FCF0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变量声明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A31A0-676F-E94E-BB8C-36979457F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FD288-5CE3-064C-A11E-7EBE1BFB0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16632"/>
            <a:ext cx="6299200" cy="334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477698-1D2B-844A-A24A-74266543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8" y="3120005"/>
            <a:ext cx="88392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05093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6EE2D-E4E7-7041-B2F1-34A61A1D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E7780-68FF-9A4D-87B6-814587D81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7E95B-F5CE-D741-8071-80C8FF84D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723900"/>
            <a:ext cx="8483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06515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FA511-3083-534F-9A48-59E2D1D0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191E-E25B-4D4F-9FCC-A611CA96E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E6732-2BD1-4A40-B369-8100DB9FE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628650"/>
            <a:ext cx="91313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58841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C7744-4784-426D-9D62-235CFB25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896000-073E-4D4B-A1CF-1A0D7DF9A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C000"/>
                </a:solidFill>
              </a:rPr>
              <a:t>C</a:t>
            </a:r>
            <a:r>
              <a:rPr lang="zh-CN" altLang="en-US" dirty="0">
                <a:solidFill>
                  <a:srgbClr val="FFC000"/>
                </a:solidFill>
              </a:rPr>
              <a:t>语言扩展</a:t>
            </a:r>
            <a:r>
              <a:rPr lang="en-US" altLang="zh-CN" dirty="0">
                <a:solidFill>
                  <a:srgbClr val="FFC000"/>
                </a:solidFill>
              </a:rPr>
              <a:t>Element Wise</a:t>
            </a:r>
            <a:r>
              <a:rPr lang="zh-CN" altLang="en-US" dirty="0">
                <a:solidFill>
                  <a:srgbClr val="FFC000"/>
                </a:solidFill>
              </a:rPr>
              <a:t>操作</a:t>
            </a:r>
            <a:endParaRPr lang="en-US" altLang="zh-CN" dirty="0">
              <a:solidFill>
                <a:srgbClr val="FFC000"/>
              </a:solidFill>
            </a:endParaRPr>
          </a:p>
          <a:p>
            <a:r>
              <a:rPr lang="en-US" altLang="zh-CN" dirty="0"/>
              <a:t>PR003</a:t>
            </a:r>
            <a:r>
              <a:rPr lang="zh-CN" altLang="en-US" dirty="0"/>
              <a:t>要求</a:t>
            </a:r>
            <a:endParaRPr lang="en-US" altLang="zh-CN" dirty="0"/>
          </a:p>
          <a:p>
            <a:r>
              <a:rPr lang="en-US" altLang="zh-CN" dirty="0"/>
              <a:t>PR003</a:t>
            </a:r>
            <a:r>
              <a:rPr lang="zh-CN" altLang="en-US" dirty="0"/>
              <a:t>实现提示</a:t>
            </a:r>
          </a:p>
        </p:txBody>
      </p:sp>
    </p:spTree>
    <p:extLst>
      <p:ext uri="{BB962C8B-B14F-4D97-AF65-F5344CB8AC3E}">
        <p14:creationId xmlns:p14="http://schemas.microsoft.com/office/powerpoint/2010/main" val="3816754397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A5141-89DF-DC47-B083-A09795746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661D2-8493-C447-A42B-7C85F3413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9C351-2B5B-6C44-BD8F-FDBFCF2BF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563"/>
            <a:ext cx="9144000" cy="494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93975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995B-00F8-B442-8D33-8E5B42E6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46767-11BE-2F45-99CF-892E1268D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011B2-140F-3249-8221-4C9BE4E38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7026"/>
            <a:ext cx="9144000" cy="478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58888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6F081-739C-2045-968D-A27B46ED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D0485-530B-8242-9269-C7F41BF69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D7532-B6C9-5F42-A899-65C9B74C9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7518"/>
            <a:ext cx="9144000" cy="412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5517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9A787-F92B-3940-9525-0A57949CB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4FC72-3422-A54B-A466-E87270192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701E7-A6C5-9747-9139-65BE83F70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35161"/>
            <a:ext cx="9144000" cy="2936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54956-932A-A041-9DE7-3EDA29508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5123335"/>
            <a:ext cx="4686300" cy="129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5B7C48-10CF-8D45-99E9-4194C310C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808" y="5532512"/>
            <a:ext cx="26670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7EA34A-2D7D-3048-857D-EBDA26469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41" y="3082224"/>
            <a:ext cx="85344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1781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B6A96-B175-4EC2-B07A-3B8CFBBA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FC3514-F80B-4D06-BF3A-B62C9AAD1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499132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9B83E-4A62-4A8F-8660-60343D80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语言扩展</a:t>
            </a:r>
            <a:r>
              <a:rPr lang="en-US" altLang="zh-CN" dirty="0"/>
              <a:t>Element Wise</a:t>
            </a:r>
            <a:r>
              <a:rPr lang="zh-CN" altLang="en-US" dirty="0"/>
              <a:t>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02D247-61FD-45DB-85EC-BAAAFB38F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原代码：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069A58-3F95-413B-86C1-1885DB237D2C}"/>
              </a:ext>
            </a:extLst>
          </p:cNvPr>
          <p:cNvSpPr/>
          <p:nvPr/>
        </p:nvSpPr>
        <p:spPr>
          <a:xfrm>
            <a:off x="2915816" y="1988840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dirty="0">
                <a:solidFill>
                  <a:srgbClr val="BC7A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#pragma </a:t>
            </a:r>
            <a:r>
              <a:rPr lang="en-US" altLang="zh-CN" dirty="0" err="1">
                <a:solidFill>
                  <a:srgbClr val="BC7A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elementWise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func_name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(){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B[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C = A + B;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C = A * B;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C = A;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dirty="0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440545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A13B6D-EE90-4775-8E96-6510C3B20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语言扩展</a:t>
            </a:r>
            <a:r>
              <a:rPr lang="en-US" altLang="zh-CN" dirty="0"/>
              <a:t>Element Wise</a:t>
            </a:r>
            <a:r>
              <a:rPr lang="zh-CN" altLang="en-US" dirty="0"/>
              <a:t>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76CA7B-E011-4534-8C3C-98DB898CD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等价代码：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E2F05D-50CA-4976-8F93-F3E0C74FF7C8}"/>
              </a:ext>
            </a:extLst>
          </p:cNvPr>
          <p:cNvSpPr/>
          <p:nvPr/>
        </p:nvSpPr>
        <p:spPr>
          <a:xfrm>
            <a:off x="2771800" y="1412776"/>
            <a:ext cx="612068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dirty="0">
                <a:solidFill>
                  <a:srgbClr val="BC7A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#pragma </a:t>
            </a:r>
            <a:r>
              <a:rPr lang="en-US" altLang="zh-CN" dirty="0" err="1">
                <a:solidFill>
                  <a:srgbClr val="BC7A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elementWise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func_name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(){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B[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dirty="0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&lt;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	C[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 = A[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 + B[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dirty="0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&lt;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	C[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 = A[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 * B[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b="1" dirty="0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&lt;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	C[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 = A[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dirty="0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582515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F9B0C-C0DE-4672-AC7D-8AD4114CD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语言扩展</a:t>
            </a:r>
            <a:r>
              <a:rPr lang="en-US" altLang="zh-CN" dirty="0"/>
              <a:t>Element Wise</a:t>
            </a:r>
            <a:r>
              <a:rPr lang="zh-CN" altLang="en-US" dirty="0"/>
              <a:t>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14360-D63E-4307-B64A-220153C01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具体要求：</a:t>
            </a:r>
            <a:endParaRPr lang="en-US" altLang="zh-CN" dirty="0"/>
          </a:p>
          <a:p>
            <a:pPr lvl="1"/>
            <a:r>
              <a:rPr lang="zh-CN" altLang="en-US" dirty="0"/>
              <a:t>只有被</a:t>
            </a:r>
            <a:r>
              <a:rPr lang="en-US" altLang="zh-CN" dirty="0">
                <a:solidFill>
                  <a:srgbClr val="BC7A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#pragma </a:t>
            </a:r>
            <a:r>
              <a:rPr lang="en-US" altLang="zh-CN" dirty="0" err="1">
                <a:solidFill>
                  <a:srgbClr val="BC7A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elementWise</a:t>
            </a: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标注的函数才支持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Element Wise</a:t>
            </a: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操作 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支持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“+”, “*”, “=”</a:t>
            </a: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三种操作符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支持“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”数据类型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支持一维静态大小输入，形如：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</a:p>
          <a:p>
            <a:pPr lvl="1"/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正确生成可执行代码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zh-CN" altLang="en-US" dirty="0"/>
          </a:p>
        </p:txBody>
      </p:sp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6C1E263A-5FFA-41DB-ACAF-A907F1DCD202}"/>
              </a:ext>
            </a:extLst>
          </p:cNvPr>
          <p:cNvSpPr/>
          <p:nvPr/>
        </p:nvSpPr>
        <p:spPr bwMode="auto">
          <a:xfrm>
            <a:off x="6876256" y="1772816"/>
            <a:ext cx="1152128" cy="360040"/>
          </a:xfrm>
          <a:prstGeom prst="wedgeRectCallout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itchFamily="18" charset="0"/>
              </a:rPr>
              <a:t>PR001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D84AB05-8894-48E5-9ABD-5D7D50586BD1}"/>
              </a:ext>
            </a:extLst>
          </p:cNvPr>
          <p:cNvGrpSpPr/>
          <p:nvPr/>
        </p:nvGrpSpPr>
        <p:grpSpPr>
          <a:xfrm>
            <a:off x="7882136" y="2564904"/>
            <a:ext cx="1152128" cy="1584176"/>
            <a:chOff x="7882136" y="2564904"/>
            <a:chExt cx="1152128" cy="1584176"/>
          </a:xfrm>
        </p:grpSpPr>
        <p:sp>
          <p:nvSpPr>
            <p:cNvPr id="5" name="右大括号 4">
              <a:extLst>
                <a:ext uri="{FF2B5EF4-FFF2-40B4-BE49-F238E27FC236}">
                  <a16:creationId xmlns:a16="http://schemas.microsoft.com/office/drawing/2014/main" id="{53E6E69D-82FE-4A0D-9954-C39F64612CD5}"/>
                </a:ext>
              </a:extLst>
            </p:cNvPr>
            <p:cNvSpPr/>
            <p:nvPr/>
          </p:nvSpPr>
          <p:spPr bwMode="auto">
            <a:xfrm>
              <a:off x="8155360" y="2996952"/>
              <a:ext cx="360040" cy="1152128"/>
            </a:xfrm>
            <a:prstGeom prst="rightBrace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" name="对话气泡: 矩形 5">
              <a:extLst>
                <a:ext uri="{FF2B5EF4-FFF2-40B4-BE49-F238E27FC236}">
                  <a16:creationId xmlns:a16="http://schemas.microsoft.com/office/drawing/2014/main" id="{A902B3FB-94A1-4BB0-9850-0C2588F744E0}"/>
                </a:ext>
              </a:extLst>
            </p:cNvPr>
            <p:cNvSpPr/>
            <p:nvPr/>
          </p:nvSpPr>
          <p:spPr bwMode="auto">
            <a:xfrm>
              <a:off x="7882136" y="2564904"/>
              <a:ext cx="1152128" cy="360040"/>
            </a:xfrm>
            <a:prstGeom prst="wedgeRectCallout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latin typeface="Times New Roman" pitchFamily="18" charset="0"/>
                </a:rPr>
                <a:t>PR002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371F43A7-1B01-4AB4-B2B3-0122016323E8}"/>
              </a:ext>
            </a:extLst>
          </p:cNvPr>
          <p:cNvSpPr/>
          <p:nvPr/>
        </p:nvSpPr>
        <p:spPr bwMode="auto">
          <a:xfrm>
            <a:off x="4686300" y="4293096"/>
            <a:ext cx="1152128" cy="360040"/>
          </a:xfrm>
          <a:prstGeom prst="wedgeRectCallout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itchFamily="18" charset="0"/>
              </a:rPr>
              <a:t>PR003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6715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3E67D-B747-449E-92A2-12559712C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语言扩展</a:t>
            </a:r>
            <a:r>
              <a:rPr lang="en-US" altLang="zh-CN" dirty="0"/>
              <a:t>Element Wise</a:t>
            </a:r>
            <a:r>
              <a:rPr lang="zh-CN" altLang="en-US" dirty="0"/>
              <a:t>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6186D5-F530-406E-8F61-8F7739C76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三次作业间的关系：</a:t>
            </a:r>
            <a:endParaRPr lang="en-US" altLang="zh-CN" dirty="0"/>
          </a:p>
          <a:p>
            <a:pPr lvl="1"/>
            <a:r>
              <a:rPr lang="en-US" altLang="zh-CN" dirty="0"/>
              <a:t>PR001:</a:t>
            </a:r>
          </a:p>
          <a:p>
            <a:pPr lvl="2"/>
            <a:r>
              <a:rPr lang="zh-CN" altLang="en-US" dirty="0"/>
              <a:t>前端</a:t>
            </a:r>
            <a:r>
              <a:rPr lang="en-US" altLang="zh-CN" dirty="0">
                <a:solidFill>
                  <a:srgbClr val="BC7A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#pragma </a:t>
            </a: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AST</a:t>
            </a: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的信息传递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修改已有的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AST</a:t>
            </a: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元素</a:t>
            </a:r>
            <a:endParaRPr lang="en-US" altLang="zh-CN" dirty="0"/>
          </a:p>
          <a:p>
            <a:pPr lvl="1"/>
            <a:r>
              <a:rPr lang="en-US" altLang="zh-CN" dirty="0"/>
              <a:t>PR002:</a:t>
            </a:r>
          </a:p>
          <a:p>
            <a:pPr lvl="2"/>
            <a:r>
              <a:rPr lang="zh-CN" altLang="en-US" dirty="0"/>
              <a:t>前端新的语法</a:t>
            </a:r>
            <a:r>
              <a:rPr lang="en-US" altLang="zh-CN" dirty="0"/>
              <a:t>/</a:t>
            </a:r>
            <a:r>
              <a:rPr lang="zh-CN" altLang="en-US" dirty="0"/>
              <a:t>语义规则：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 = A + B;</a:t>
            </a:r>
          </a:p>
          <a:p>
            <a:pPr lvl="2"/>
            <a:r>
              <a:rPr lang="zh-CN" altLang="en-US" dirty="0"/>
              <a:t>构建新的</a:t>
            </a:r>
            <a:r>
              <a:rPr lang="en-US" altLang="zh-CN" dirty="0"/>
              <a:t>AST</a:t>
            </a:r>
            <a:r>
              <a:rPr lang="zh-CN" altLang="en-US" dirty="0"/>
              <a:t>表示</a:t>
            </a:r>
            <a:endParaRPr lang="en-US" altLang="zh-CN" dirty="0"/>
          </a:p>
          <a:p>
            <a:pPr lvl="1"/>
            <a:r>
              <a:rPr lang="en-US" altLang="zh-CN" dirty="0"/>
              <a:t>PR003:</a:t>
            </a:r>
          </a:p>
          <a:p>
            <a:pPr lvl="2"/>
            <a:r>
              <a:rPr lang="en-US" altLang="zh-CN" dirty="0"/>
              <a:t>AST</a:t>
            </a:r>
            <a:r>
              <a:rPr lang="zh-CN" altLang="en-US" dirty="0"/>
              <a:t>到</a:t>
            </a:r>
            <a:r>
              <a:rPr lang="en-US" altLang="zh-CN" dirty="0"/>
              <a:t>LLVM IR</a:t>
            </a:r>
            <a:r>
              <a:rPr lang="zh-CN" altLang="en-US" dirty="0"/>
              <a:t>的代码生成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1423284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C7744-4784-426D-9D62-235CFB25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896000-073E-4D4B-A1CF-1A0D7DF9A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语言扩展</a:t>
            </a:r>
            <a:r>
              <a:rPr lang="en-US" altLang="zh-CN" dirty="0"/>
              <a:t>Element Wise</a:t>
            </a:r>
            <a:r>
              <a:rPr lang="zh-CN" altLang="en-US" dirty="0"/>
              <a:t>操作</a:t>
            </a:r>
            <a:endParaRPr lang="en-US" altLang="zh-CN" dirty="0"/>
          </a:p>
          <a:p>
            <a:r>
              <a:rPr lang="en-US" altLang="zh-CN" dirty="0">
                <a:solidFill>
                  <a:srgbClr val="FFC000"/>
                </a:solidFill>
              </a:rPr>
              <a:t>PR003</a:t>
            </a:r>
            <a:r>
              <a:rPr lang="zh-CN" altLang="en-US" dirty="0">
                <a:solidFill>
                  <a:srgbClr val="FFC000"/>
                </a:solidFill>
              </a:rPr>
              <a:t>要求</a:t>
            </a:r>
            <a:endParaRPr lang="en-US" altLang="zh-CN" dirty="0">
              <a:solidFill>
                <a:srgbClr val="FFC000"/>
              </a:solidFill>
            </a:endParaRPr>
          </a:p>
          <a:p>
            <a:r>
              <a:rPr lang="en-US" altLang="zh-CN" dirty="0"/>
              <a:t>PR003</a:t>
            </a:r>
            <a:r>
              <a:rPr lang="zh-CN" altLang="en-US" dirty="0"/>
              <a:t>实现提示</a:t>
            </a:r>
          </a:p>
        </p:txBody>
      </p:sp>
    </p:spTree>
    <p:extLst>
      <p:ext uri="{BB962C8B-B14F-4D97-AF65-F5344CB8AC3E}">
        <p14:creationId xmlns:p14="http://schemas.microsoft.com/office/powerpoint/2010/main" val="2513664337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 noChangeArrowheads="1"/>
          </p:cNvSpPr>
          <p:nvPr>
            <p:ph type="title"/>
          </p:nvPr>
        </p:nvSpPr>
        <p:spPr>
          <a:xfrm>
            <a:off x="971550" y="404813"/>
            <a:ext cx="7543800" cy="914400"/>
          </a:xfrm>
        </p:spPr>
        <p:txBody>
          <a:bodyPr/>
          <a:lstStyle/>
          <a:p>
            <a:r>
              <a:rPr lang="en-US" altLang="zh-CN" dirty="0">
                <a:ea typeface="华文仿宋" charset="-122"/>
              </a:rPr>
              <a:t>PR003</a:t>
            </a:r>
            <a:endParaRPr lang="zh-CN" altLang="en-US" dirty="0">
              <a:ea typeface="华文仿宋" charset="-122"/>
            </a:endParaRPr>
          </a:p>
        </p:txBody>
      </p:sp>
      <p:sp>
        <p:nvSpPr>
          <p:cNvPr id="6147" name="内容占位符 2"/>
          <p:cNvSpPr>
            <a:spLocks noGrp="1" noChangeArrowheads="1"/>
          </p:cNvSpPr>
          <p:nvPr>
            <p:ph idx="1"/>
          </p:nvPr>
        </p:nvSpPr>
        <p:spPr>
          <a:xfrm>
            <a:off x="914400" y="1484313"/>
            <a:ext cx="7543800" cy="4687887"/>
          </a:xfrm>
        </p:spPr>
        <p:txBody>
          <a:bodyPr/>
          <a:lstStyle/>
          <a:p>
            <a:r>
              <a:rPr lang="zh-CN" altLang="en-US" dirty="0">
                <a:ea typeface="华文仿宋" charset="-122"/>
              </a:rPr>
              <a:t>实验内容</a:t>
            </a:r>
            <a:r>
              <a:rPr lang="en-US" altLang="zh-CN" dirty="0">
                <a:ea typeface="华文仿宋" charset="-122"/>
              </a:rPr>
              <a:t>:</a:t>
            </a:r>
            <a:r>
              <a:rPr lang="zh-CN" altLang="en-US" dirty="0"/>
              <a:t>在</a:t>
            </a:r>
            <a:r>
              <a:rPr lang="en-US" altLang="zh-CN" dirty="0"/>
              <a:t>C</a:t>
            </a:r>
            <a:r>
              <a:rPr lang="zh-CN" altLang="en-US" dirty="0"/>
              <a:t>语言中为数组添加</a:t>
            </a:r>
            <a:r>
              <a:rPr lang="en-US" altLang="zh-CN" dirty="0"/>
              <a:t>element-wise</a:t>
            </a:r>
            <a:r>
              <a:rPr lang="zh-CN" altLang="en-US" dirty="0"/>
              <a:t>的加</a:t>
            </a:r>
            <a:r>
              <a:rPr lang="en-US" altLang="zh-CN" dirty="0"/>
              <a:t>/</a:t>
            </a:r>
            <a:r>
              <a:rPr lang="zh-CN" altLang="en-US" dirty="0"/>
              <a:t>乘</a:t>
            </a:r>
            <a:r>
              <a:rPr lang="en-US" altLang="zh-CN" dirty="0"/>
              <a:t>/</a:t>
            </a:r>
            <a:r>
              <a:rPr lang="zh-CN" altLang="en-US" dirty="0"/>
              <a:t>等操作 </a:t>
            </a:r>
            <a:r>
              <a:rPr lang="en-US" altLang="zh-CN" dirty="0"/>
              <a:t>(</a:t>
            </a:r>
            <a:r>
              <a:rPr lang="zh-CN" altLang="en-US" dirty="0"/>
              <a:t>仅限于</a:t>
            </a:r>
            <a:r>
              <a:rPr lang="en-US" altLang="zh-CN" dirty="0">
                <a:solidFill>
                  <a:srgbClr val="BC7A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pragma </a:t>
            </a:r>
            <a:r>
              <a:rPr lang="en-US" altLang="zh-CN" dirty="0" err="1">
                <a:solidFill>
                  <a:srgbClr val="BC7A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elementWise</a:t>
            </a:r>
            <a:r>
              <a:rPr lang="zh-CN" altLang="en-US" dirty="0"/>
              <a:t>标注函数</a:t>
            </a:r>
            <a:r>
              <a:rPr lang="en-US" altLang="zh-CN" dirty="0"/>
              <a:t>)</a:t>
            </a:r>
            <a:endParaRPr lang="en-US" altLang="zh-CN" dirty="0">
              <a:ea typeface="华文仿宋" charset="-122"/>
            </a:endParaRPr>
          </a:p>
          <a:p>
            <a:pPr lvl="1">
              <a:buFont typeface="Wingdings" charset="2"/>
              <a:buChar char="p"/>
            </a:pPr>
            <a:r>
              <a:rPr lang="zh-CN" altLang="en-US" dirty="0">
                <a:ea typeface="华文仿宋" charset="-122"/>
              </a:rPr>
              <a:t>生成正确的可执行代码</a:t>
            </a:r>
            <a:endParaRPr lang="en-US" altLang="zh-Hans" dirty="0">
              <a:ea typeface="华文仿宋" charset="-122"/>
            </a:endParaRP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ibm0325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ibm0325">
      <a:majorFont>
        <a:latin typeface="Book Antiqua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2225" cap="flat" cmpd="sng" algn="ctr">
          <a:solidFill>
            <a:schemeClr val="tx1"/>
          </a:solidFill>
          <a:prstDash val="solid"/>
          <a:round/>
          <a:headEnd type="none" w="sm" len="sm"/>
          <a:tailEnd type="triangle" w="lg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2225" cap="flat" cmpd="sng" algn="ctr">
          <a:solidFill>
            <a:schemeClr val="tx1"/>
          </a:solidFill>
          <a:prstDash val="solid"/>
          <a:round/>
          <a:headEnd type="none" w="sm" len="sm"/>
          <a:tailEnd type="triangle" w="lg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ibm0325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0325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0325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0325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0325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0325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0325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E:\weldon\src\ipd_seminar\ibm0325.ppt</Template>
  <TotalTime>86440</TotalTime>
  <Words>432</Words>
  <Application>Microsoft Office PowerPoint</Application>
  <PresentationFormat>全屏显示(4:3)</PresentationFormat>
  <Paragraphs>77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Monotype Sorts</vt:lpstr>
      <vt:lpstr>仿宋</vt:lpstr>
      <vt:lpstr>微软雅黑</vt:lpstr>
      <vt:lpstr>Arial</vt:lpstr>
      <vt:lpstr>Book Antiqua</vt:lpstr>
      <vt:lpstr>Consolas</vt:lpstr>
      <vt:lpstr>Tahoma</vt:lpstr>
      <vt:lpstr>Times New Roman</vt:lpstr>
      <vt:lpstr>Wingdings</vt:lpstr>
      <vt:lpstr>ibm0325</vt:lpstr>
      <vt:lpstr>PowerPoint 演示文稿</vt:lpstr>
      <vt:lpstr>提纲</vt:lpstr>
      <vt:lpstr>提纲</vt:lpstr>
      <vt:lpstr>C语言扩展Element Wise操作</vt:lpstr>
      <vt:lpstr>C语言扩展Element Wise操作</vt:lpstr>
      <vt:lpstr>C语言扩展Element Wise操作</vt:lpstr>
      <vt:lpstr>C语言扩展Element Wise操作</vt:lpstr>
      <vt:lpstr>提纲</vt:lpstr>
      <vt:lpstr>PR003</vt:lpstr>
      <vt:lpstr>提纲</vt:lpstr>
      <vt:lpstr>代码生成流程</vt:lpstr>
      <vt:lpstr>Clang</vt:lpstr>
      <vt:lpstr>代码生成流程</vt:lpstr>
      <vt:lpstr>LLVM IR： 源代码</vt:lpstr>
      <vt:lpstr>LLVM IR: AST</vt:lpstr>
      <vt:lpstr>LLVM IR: AST</vt:lpstr>
      <vt:lpstr>LLVM IR 　</vt:lpstr>
      <vt:lpstr>PowerPoint 演示文稿</vt:lpstr>
      <vt:lpstr>代码生成流程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代码生成流程</vt:lpstr>
      <vt:lpstr>变量声明</vt:lpstr>
      <vt:lpstr>变量声明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Q&amp;A</vt:lpstr>
    </vt:vector>
  </TitlesOfParts>
  <Company>Micron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Preferred Customer</dc:creator>
  <cp:lastModifiedBy>家程 赵</cp:lastModifiedBy>
  <cp:revision>1627</cp:revision>
  <cp:lastPrinted>2000-08-04T00:01:40Z</cp:lastPrinted>
  <dcterms:created xsi:type="dcterms:W3CDTF">1999-10-09T18:48:57Z</dcterms:created>
  <dcterms:modified xsi:type="dcterms:W3CDTF">2018-12-19T09:03:48Z</dcterms:modified>
</cp:coreProperties>
</file>